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2" r:id="rId4"/>
    <p:sldId id="262" r:id="rId5"/>
    <p:sldId id="273" r:id="rId6"/>
    <p:sldId id="274" r:id="rId7"/>
    <p:sldId id="275" r:id="rId8"/>
    <p:sldId id="282" r:id="rId9"/>
    <p:sldId id="276" r:id="rId10"/>
    <p:sldId id="278" r:id="rId11"/>
    <p:sldId id="279" r:id="rId12"/>
    <p:sldId id="280" r:id="rId13"/>
    <p:sldId id="281"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762000"/>
            <a:ext cx="8153400" cy="5638800"/>
          </a:xfrm>
        </p:spPr>
        <p:txBody>
          <a:bodyPr>
            <a:normAutofit/>
          </a:bodyPr>
          <a:lstStyle/>
          <a:p>
            <a:endParaRPr lang="ar-EG" sz="6600" dirty="0" smtClean="0">
              <a:solidFill>
                <a:srgbClr val="FF0000"/>
              </a:solidFill>
            </a:endParaRPr>
          </a:p>
          <a:p>
            <a:r>
              <a:rPr lang="ar-SA" sz="6600" dirty="0" smtClean="0">
                <a:solidFill>
                  <a:srgbClr val="FF0000"/>
                </a:solidFill>
              </a:rPr>
              <a:t>الفصل </a:t>
            </a:r>
            <a:r>
              <a:rPr lang="ar-EG" sz="6600" dirty="0" smtClean="0">
                <a:solidFill>
                  <a:srgbClr val="FF0000"/>
                </a:solidFill>
              </a:rPr>
              <a:t>الرابع</a:t>
            </a:r>
            <a:r>
              <a:rPr lang="ar-SA" sz="6600" dirty="0">
                <a:solidFill>
                  <a:srgbClr val="FF0000"/>
                </a:solidFill>
              </a:rPr>
              <a:t/>
            </a:r>
            <a:br>
              <a:rPr lang="ar-SA" sz="6600" dirty="0">
                <a:solidFill>
                  <a:srgbClr val="FF0000"/>
                </a:solidFill>
              </a:rPr>
            </a:br>
            <a:r>
              <a:rPr lang="ar-SA" sz="6600" dirty="0">
                <a:solidFill>
                  <a:srgbClr val="FF0000"/>
                </a:solidFill>
              </a:rPr>
              <a:t>برنامج </a:t>
            </a:r>
            <a:r>
              <a:rPr lang="ar-EG" sz="6600" dirty="0" smtClean="0">
                <a:solidFill>
                  <a:srgbClr val="FF0000"/>
                </a:solidFill>
              </a:rPr>
              <a:t>جداول البيانات</a:t>
            </a:r>
          </a:p>
          <a:p>
            <a:pPr rtl="1"/>
            <a:r>
              <a:rPr lang="ar-EG" sz="6600" dirty="0" smtClean="0">
                <a:solidFill>
                  <a:srgbClr val="FF0000"/>
                </a:solidFill>
              </a:rPr>
              <a:t>(الإكسيل </a:t>
            </a:r>
            <a:r>
              <a:rPr lang="en-US" sz="6600" dirty="0" smtClean="0">
                <a:solidFill>
                  <a:srgbClr val="FF0000"/>
                </a:solidFill>
              </a:rPr>
              <a:t>Excel</a:t>
            </a:r>
            <a:r>
              <a:rPr lang="ar-EG" sz="6600" dirty="0" smtClean="0">
                <a:solidFill>
                  <a:srgbClr val="FF0000"/>
                </a:solidFill>
              </a:rPr>
              <a:t>) </a:t>
            </a:r>
            <a:endParaRPr lang="ar-EG" sz="6600"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rtl="1"/>
            <a:r>
              <a:rPr lang="ar-EG" sz="3700" dirty="0" smtClean="0">
                <a:solidFill>
                  <a:schemeClr val="accent6">
                    <a:lumMod val="75000"/>
                  </a:schemeClr>
                </a:solidFill>
                <a:latin typeface="+mj-lt"/>
                <a:ea typeface="+mj-ea"/>
                <a:cs typeface="+mj-cs"/>
              </a:rPr>
              <a:t>وللتخطيط البياني عدة طرق/أنواع هي:</a:t>
            </a:r>
          </a:p>
          <a:p>
            <a:pPr marL="571500" indent="-571500" rtl="1">
              <a:buFontTx/>
              <a:buChar char="-"/>
            </a:pPr>
            <a:r>
              <a:rPr lang="ar-EG" sz="3700" dirty="0" smtClean="0">
                <a:solidFill>
                  <a:schemeClr val="accent2">
                    <a:lumMod val="75000"/>
                  </a:schemeClr>
                </a:solidFill>
                <a:latin typeface="+mj-lt"/>
                <a:ea typeface="+mj-ea"/>
                <a:cs typeface="+mj-cs"/>
              </a:rPr>
              <a:t>التخطيط العمودي للبيانات.</a:t>
            </a:r>
          </a:p>
          <a:p>
            <a:pPr marL="571500" indent="-571500" rtl="1">
              <a:buFontTx/>
              <a:buChar char="-"/>
            </a:pPr>
            <a:r>
              <a:rPr lang="ar-EG" sz="3700" dirty="0" smtClean="0">
                <a:solidFill>
                  <a:schemeClr val="accent2">
                    <a:lumMod val="75000"/>
                  </a:schemeClr>
                </a:solidFill>
                <a:latin typeface="+mj-lt"/>
                <a:ea typeface="+mj-ea"/>
                <a:cs typeface="+mj-cs"/>
              </a:rPr>
              <a:t>التخطيط الدائري للبيانات.</a:t>
            </a:r>
          </a:p>
          <a:p>
            <a:pPr marL="571500" indent="-571500" rtl="1">
              <a:buFontTx/>
              <a:buChar char="-"/>
            </a:pPr>
            <a:r>
              <a:rPr lang="ar-EG" sz="3700" dirty="0" smtClean="0">
                <a:solidFill>
                  <a:schemeClr val="accent2">
                    <a:lumMod val="75000"/>
                  </a:schemeClr>
                </a:solidFill>
                <a:latin typeface="+mj-lt"/>
                <a:ea typeface="+mj-ea"/>
                <a:cs typeface="+mj-cs"/>
              </a:rPr>
              <a:t>التخطيط الاسطواني للبيانات</a:t>
            </a:r>
            <a:r>
              <a:rPr lang="ar-EG" sz="3700" dirty="0" smtClean="0">
                <a:solidFill>
                  <a:schemeClr val="tx1"/>
                </a:solidFill>
                <a:latin typeface="+mj-lt"/>
                <a:ea typeface="+mj-ea"/>
                <a:cs typeface="+mj-cs"/>
              </a:rPr>
              <a:t>.</a:t>
            </a:r>
          </a:p>
          <a:p>
            <a:pPr algn="r" rtl="1"/>
            <a:r>
              <a:rPr lang="ar-EG" sz="2800" u="sng" dirty="0" smtClean="0">
                <a:solidFill>
                  <a:schemeClr val="tx1"/>
                </a:solidFill>
                <a:latin typeface="+mj-lt"/>
                <a:ea typeface="+mj-ea"/>
                <a:cs typeface="+mj-cs"/>
              </a:rPr>
              <a:t>مثال: </a:t>
            </a:r>
            <a:r>
              <a:rPr lang="ar-EG" sz="2800" dirty="0" smtClean="0">
                <a:solidFill>
                  <a:schemeClr val="tx1"/>
                </a:solidFill>
                <a:latin typeface="+mj-lt"/>
                <a:ea typeface="+mj-ea"/>
                <a:cs typeface="+mj-cs"/>
              </a:rPr>
              <a:t>حصل إبراهيم على درجة 98، في أحد الاختبارات، وحصل محمود على 85، وحصل ياسر على درجة 74، فأنه يمكن تمثيل هذه القيم من خلال الطرق السابقة باستخدام الرسم البياني</a:t>
            </a:r>
            <a:endParaRPr lang="ar-EG" sz="2800" dirty="0">
              <a:solidFill>
                <a:schemeClr val="tx1"/>
              </a:solidFill>
              <a:latin typeface="+mj-lt"/>
              <a:ea typeface="+mj-ea"/>
              <a:cs typeface="+mj-cs"/>
            </a:endParaRPr>
          </a:p>
          <a:p>
            <a:pPr rtl="1"/>
            <a:r>
              <a:rPr lang="ar-EG" sz="3700" dirty="0" smtClean="0">
                <a:solidFill>
                  <a:srgbClr val="FF0000"/>
                </a:solidFill>
                <a:latin typeface="+mj-lt"/>
                <a:ea typeface="+mj-ea"/>
                <a:cs typeface="+mj-cs"/>
              </a:rPr>
              <a:t>انظر ص ص 98-99 من الكتاب للتعرف على الفرق بين الأنواع الثلاثة للتخطيط البياني للقيم العددية لهذا المثال.</a:t>
            </a:r>
            <a:endParaRPr lang="ar-SA" sz="3700" dirty="0" smtClean="0">
              <a:solidFill>
                <a:srgbClr val="FF0000"/>
              </a:solidFill>
              <a:latin typeface="+mj-lt"/>
              <a:ea typeface="+mj-ea"/>
              <a:cs typeface="+mj-cs"/>
            </a:endParaRPr>
          </a:p>
        </p:txBody>
      </p:sp>
    </p:spTree>
    <p:extLst>
      <p:ext uri="{BB962C8B-B14F-4D97-AF65-F5344CB8AC3E}">
        <p14:creationId xmlns:p14="http://schemas.microsoft.com/office/powerpoint/2010/main" val="224508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rtl="1"/>
            <a:r>
              <a:rPr lang="ar-EG" sz="3700" dirty="0" smtClean="0">
                <a:solidFill>
                  <a:schemeClr val="accent6">
                    <a:lumMod val="75000"/>
                  </a:schemeClr>
                </a:solidFill>
                <a:latin typeface="+mj-lt"/>
                <a:ea typeface="+mj-ea"/>
                <a:cs typeface="+mj-cs"/>
              </a:rPr>
              <a:t>خطوات إنشاء التخطيط البياني:</a:t>
            </a:r>
          </a:p>
          <a:p>
            <a:pPr algn="just" rtl="1"/>
            <a:r>
              <a:rPr lang="ar-EG" sz="3700" dirty="0" smtClean="0">
                <a:solidFill>
                  <a:schemeClr val="tx1"/>
                </a:solidFill>
                <a:latin typeface="+mj-lt"/>
                <a:ea typeface="+mj-ea"/>
                <a:cs typeface="+mj-cs"/>
              </a:rPr>
              <a:t>يتم ذلك باستخدام معالج التخطيطات، وهو مجموعة متسلسلة من مربعات الحوار التي تنفذ من خلالها مهمة إنشاء التخطيط، وهذه الخطوات هي:</a:t>
            </a:r>
          </a:p>
          <a:p>
            <a:pPr marL="571500" indent="-571500" algn="just" rtl="1">
              <a:buFontTx/>
              <a:buChar char="-"/>
            </a:pPr>
            <a:r>
              <a:rPr lang="ar-EG" sz="3700" dirty="0" smtClean="0">
                <a:solidFill>
                  <a:schemeClr val="tx1"/>
                </a:solidFill>
                <a:latin typeface="+mj-lt"/>
                <a:ea typeface="+mj-ea"/>
                <a:cs typeface="+mj-cs"/>
              </a:rPr>
              <a:t>تحديد نطاق الخلايا المحتوية للبيانات والتي يراد تمثيلها بيانيا.</a:t>
            </a:r>
          </a:p>
          <a:p>
            <a:pPr marL="571500" indent="-571500" algn="just" rtl="1">
              <a:buFontTx/>
              <a:buChar char="-"/>
            </a:pPr>
            <a:r>
              <a:rPr lang="ar-EG" sz="3700" dirty="0" smtClean="0">
                <a:solidFill>
                  <a:schemeClr val="tx1"/>
                </a:solidFill>
                <a:latin typeface="+mj-lt"/>
                <a:ea typeface="+mj-ea"/>
                <a:cs typeface="+mj-cs"/>
              </a:rPr>
              <a:t>تحديد نوع التخطيط ثم إضافة بعض العناصر مثل وسيلة الايضاح وعناوين المحاور وذلك بالضغط على زر معالج التخطيطات، فيظهر مربع الحور الخاص به.</a:t>
            </a:r>
          </a:p>
          <a:p>
            <a:pPr algn="r" rtl="1"/>
            <a:endParaRPr lang="ar-SA" sz="3700" dirty="0" smtClean="0">
              <a:solidFill>
                <a:srgbClr val="FF0000"/>
              </a:solidFill>
              <a:latin typeface="+mj-lt"/>
              <a:ea typeface="+mj-ea"/>
              <a:cs typeface="+mj-cs"/>
            </a:endParaRPr>
          </a:p>
        </p:txBody>
      </p:sp>
    </p:spTree>
    <p:extLst>
      <p:ext uri="{BB962C8B-B14F-4D97-AF65-F5344CB8AC3E}">
        <p14:creationId xmlns:p14="http://schemas.microsoft.com/office/powerpoint/2010/main" val="17688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marL="571500" indent="-571500" algn="just" rtl="1">
              <a:buFontTx/>
              <a:buChar char="-"/>
            </a:pPr>
            <a:r>
              <a:rPr lang="ar-EG" sz="3700" dirty="0" smtClean="0">
                <a:solidFill>
                  <a:schemeClr val="tx1"/>
                </a:solidFill>
                <a:latin typeface="+mj-lt"/>
                <a:ea typeface="+mj-ea"/>
                <a:cs typeface="+mj-cs"/>
              </a:rPr>
              <a:t>من خلال مربع الحور الخاص بمعالج التخطيطات يتم اختيار نوع التخطيط المطلوب (عمودي أو شريطي أو خطي أو دائري أو غيره من قائمة «نوع التخطي»، وكذلك تحديد شكل عرض التخطيط المطلوب لاظهار البيانات في الشكل المطلوب.</a:t>
            </a:r>
          </a:p>
          <a:p>
            <a:pPr marL="571500" indent="-571500" algn="just" rtl="1">
              <a:buFontTx/>
              <a:buChar char="-"/>
            </a:pPr>
            <a:r>
              <a:rPr lang="ar-EG" sz="3700" dirty="0" smtClean="0">
                <a:solidFill>
                  <a:schemeClr val="tx1"/>
                </a:solidFill>
                <a:latin typeface="+mj-lt"/>
                <a:ea typeface="+mj-ea"/>
                <a:cs typeface="+mj-cs"/>
              </a:rPr>
              <a:t>يتم الضغط على مفتاح </a:t>
            </a:r>
            <a:r>
              <a:rPr lang="ar-EG" sz="3700" b="1" dirty="0" smtClean="0">
                <a:solidFill>
                  <a:schemeClr val="tx1"/>
                </a:solidFill>
                <a:latin typeface="+mj-lt"/>
                <a:ea typeface="+mj-ea"/>
                <a:cs typeface="+mj-cs"/>
              </a:rPr>
              <a:t>التالي </a:t>
            </a:r>
            <a:r>
              <a:rPr lang="ar-EG" sz="3700" dirty="0">
                <a:solidFill>
                  <a:schemeClr val="tx1"/>
                </a:solidFill>
                <a:latin typeface="+mj-lt"/>
                <a:ea typeface="+mj-ea"/>
                <a:cs typeface="+mj-cs"/>
              </a:rPr>
              <a:t>للتأكد من ظهر نطاق الخلايا المحددة في خانة نطاق </a:t>
            </a:r>
            <a:r>
              <a:rPr lang="ar-EG" sz="3700" dirty="0" smtClean="0">
                <a:solidFill>
                  <a:schemeClr val="tx1"/>
                </a:solidFill>
                <a:latin typeface="+mj-lt"/>
                <a:ea typeface="+mj-ea"/>
                <a:cs typeface="+mj-cs"/>
              </a:rPr>
              <a:t>البيانات، فيظهر مربع حوار شكل التخطيط النهائي قبل إضافة العناصر إليه.</a:t>
            </a:r>
          </a:p>
          <a:p>
            <a:pPr algn="r" rtl="1"/>
            <a:endParaRPr lang="ar-SA" sz="3700" dirty="0" smtClean="0">
              <a:solidFill>
                <a:srgbClr val="FF0000"/>
              </a:solidFill>
              <a:latin typeface="+mj-lt"/>
              <a:ea typeface="+mj-ea"/>
              <a:cs typeface="+mj-cs"/>
            </a:endParaRPr>
          </a:p>
        </p:txBody>
      </p:sp>
    </p:spTree>
    <p:extLst>
      <p:ext uri="{BB962C8B-B14F-4D97-AF65-F5344CB8AC3E}">
        <p14:creationId xmlns:p14="http://schemas.microsoft.com/office/powerpoint/2010/main" val="3190483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marL="571500" indent="-571500" algn="just" rtl="1">
              <a:buFontTx/>
              <a:buChar char="-"/>
            </a:pPr>
            <a:r>
              <a:rPr lang="ar-EG" sz="3700" dirty="0" smtClean="0">
                <a:solidFill>
                  <a:schemeClr val="tx1"/>
                </a:solidFill>
                <a:latin typeface="+mj-lt"/>
                <a:ea typeface="+mj-ea"/>
                <a:cs typeface="+mj-cs"/>
              </a:rPr>
              <a:t>يتم الضغط على مفتاح </a:t>
            </a:r>
            <a:r>
              <a:rPr lang="ar-EG" sz="3700" b="1" dirty="0" smtClean="0">
                <a:solidFill>
                  <a:schemeClr val="tx1"/>
                </a:solidFill>
                <a:latin typeface="+mj-lt"/>
                <a:ea typeface="+mj-ea"/>
                <a:cs typeface="+mj-cs"/>
              </a:rPr>
              <a:t>التالي</a:t>
            </a:r>
            <a:r>
              <a:rPr lang="ar-EG" sz="3700" dirty="0" smtClean="0">
                <a:solidFill>
                  <a:schemeClr val="tx1"/>
                </a:solidFill>
                <a:latin typeface="+mj-lt"/>
                <a:ea typeface="+mj-ea"/>
                <a:cs typeface="+mj-cs"/>
              </a:rPr>
              <a:t> للانتقال إلى مربع الحوار للخطوة الثالثة، فيتم فيه تسجيل عنوان التخطيط وعنوان للمحور (س)، وعنوان للمحور (ص).</a:t>
            </a:r>
          </a:p>
          <a:p>
            <a:pPr marL="571500" indent="-571500" algn="just" rtl="1">
              <a:buFontTx/>
              <a:buChar char="-"/>
            </a:pPr>
            <a:r>
              <a:rPr lang="ar-EG" sz="3700" dirty="0" smtClean="0">
                <a:solidFill>
                  <a:schemeClr val="tx1"/>
                </a:solidFill>
                <a:latin typeface="+mj-lt"/>
                <a:ea typeface="+mj-ea"/>
                <a:cs typeface="+mj-cs"/>
              </a:rPr>
              <a:t>يلاحظ التأثير على الشكل التوضيحي المحدد، ثم يتم الضغط على مفتاح </a:t>
            </a:r>
            <a:r>
              <a:rPr lang="ar-EG" sz="3700" b="1" dirty="0" smtClean="0">
                <a:solidFill>
                  <a:schemeClr val="tx1"/>
                </a:solidFill>
                <a:latin typeface="+mj-lt"/>
                <a:ea typeface="+mj-ea"/>
                <a:cs typeface="+mj-cs"/>
              </a:rPr>
              <a:t>التالي</a:t>
            </a:r>
            <a:r>
              <a:rPr lang="ar-EG" sz="3700" dirty="0" smtClean="0">
                <a:solidFill>
                  <a:schemeClr val="tx1"/>
                </a:solidFill>
                <a:latin typeface="+mj-lt"/>
                <a:ea typeface="+mj-ea"/>
                <a:cs typeface="+mj-cs"/>
              </a:rPr>
              <a:t> للانتقال إلى مربع الحوار الاخير، وفيه يتم تحديد مكان إدارج التخطيط في نفس ورقة العمل او ورقة جديدة، ثم يتم الضغط على مفتاح إنهاء، فيظهر التخطيط النهائي حسب المطلوب.</a:t>
            </a:r>
          </a:p>
          <a:p>
            <a:pPr algn="just" rtl="1"/>
            <a:r>
              <a:rPr lang="ar-EG" sz="3700" b="1" dirty="0" smtClean="0">
                <a:solidFill>
                  <a:srgbClr val="00B0F0"/>
                </a:solidFill>
                <a:latin typeface="+mj-lt"/>
                <a:ea typeface="+mj-ea"/>
                <a:cs typeface="+mj-cs"/>
              </a:rPr>
              <a:t>ملاحظة: بتغيير قيم البيانات داخل الخلايا يترتب عليه تعديل الرسم البياني تلقائيا ليصبح وفق القيم الجديدة.</a:t>
            </a:r>
          </a:p>
          <a:p>
            <a:pPr algn="r" rtl="1"/>
            <a:endParaRPr lang="ar-SA" sz="3700" dirty="0" smtClean="0">
              <a:solidFill>
                <a:srgbClr val="00B0F0"/>
              </a:solidFill>
              <a:latin typeface="+mj-lt"/>
              <a:ea typeface="+mj-ea"/>
              <a:cs typeface="+mj-cs"/>
            </a:endParaRPr>
          </a:p>
        </p:txBody>
      </p:sp>
    </p:spTree>
    <p:extLst>
      <p:ext uri="{BB962C8B-B14F-4D97-AF65-F5344CB8AC3E}">
        <p14:creationId xmlns:p14="http://schemas.microsoft.com/office/powerpoint/2010/main" val="3190483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143000"/>
            <a:ext cx="7543800" cy="5181600"/>
          </a:xfrm>
        </p:spPr>
        <p:txBody>
          <a:bodyPr>
            <a:normAutofit/>
          </a:bodyPr>
          <a:lstStyle/>
          <a:p>
            <a:pPr rtl="1"/>
            <a:r>
              <a:rPr lang="ar-EG" sz="3700" b="1" dirty="0">
                <a:solidFill>
                  <a:srgbClr val="FF0000"/>
                </a:solidFill>
                <a:latin typeface="+mj-lt"/>
                <a:ea typeface="+mj-ea"/>
                <a:cs typeface="+mj-cs"/>
              </a:rPr>
              <a:t>1- </a:t>
            </a:r>
            <a:r>
              <a:rPr lang="ar-SA" sz="3700" b="1" dirty="0">
                <a:solidFill>
                  <a:srgbClr val="FF0000"/>
                </a:solidFill>
                <a:latin typeface="+mj-lt"/>
                <a:ea typeface="+mj-ea"/>
                <a:cs typeface="+mj-cs"/>
              </a:rPr>
              <a:t>مفهوم برنامج </a:t>
            </a:r>
            <a:r>
              <a:rPr lang="ar-EG" sz="3700" b="1" dirty="0">
                <a:solidFill>
                  <a:srgbClr val="FF0000"/>
                </a:solidFill>
                <a:latin typeface="+mj-lt"/>
                <a:ea typeface="+mj-ea"/>
                <a:cs typeface="+mj-cs"/>
              </a:rPr>
              <a:t>جداول البيانات/إكسيل</a:t>
            </a:r>
            <a:r>
              <a:rPr lang="en-US" sz="3700" b="1" dirty="0">
                <a:solidFill>
                  <a:srgbClr val="FF0000"/>
                </a:solidFill>
                <a:latin typeface="+mj-lt"/>
                <a:ea typeface="+mj-ea"/>
                <a:cs typeface="+mj-cs"/>
              </a:rPr>
              <a:t>Excel </a:t>
            </a:r>
            <a:r>
              <a:rPr lang="ar-EG" sz="3700" b="1" dirty="0">
                <a:solidFill>
                  <a:srgbClr val="FF0000"/>
                </a:solidFill>
                <a:latin typeface="+mj-lt"/>
                <a:ea typeface="+mj-ea"/>
                <a:cs typeface="+mj-cs"/>
              </a:rPr>
              <a:t>:</a:t>
            </a:r>
            <a:endParaRPr lang="ar-SA" sz="3700" b="1" dirty="0">
              <a:solidFill>
                <a:srgbClr val="FF0000"/>
              </a:solidFill>
              <a:latin typeface="+mj-lt"/>
              <a:ea typeface="+mj-ea"/>
              <a:cs typeface="+mj-cs"/>
            </a:endParaRPr>
          </a:p>
          <a:p>
            <a:pPr rtl="1"/>
            <a:r>
              <a:rPr lang="ar-SA" sz="5400" dirty="0" smtClean="0">
                <a:solidFill>
                  <a:schemeClr val="tx1"/>
                </a:solidFill>
                <a:latin typeface="+mj-lt"/>
                <a:ea typeface="+mj-ea"/>
                <a:cs typeface="+mj-cs"/>
              </a:rPr>
              <a:t>يعر</a:t>
            </a:r>
            <a:r>
              <a:rPr lang="ar-EG" sz="5400" dirty="0" smtClean="0">
                <a:solidFill>
                  <a:schemeClr val="tx1"/>
                </a:solidFill>
                <a:latin typeface="+mj-lt"/>
                <a:ea typeface="+mj-ea"/>
                <a:cs typeface="+mj-cs"/>
              </a:rPr>
              <a:t>ف</a:t>
            </a:r>
            <a:r>
              <a:rPr lang="en-US" sz="5400" dirty="0" smtClean="0">
                <a:solidFill>
                  <a:schemeClr val="tx1"/>
                </a:solidFill>
                <a:latin typeface="+mj-lt"/>
                <a:ea typeface="+mj-ea"/>
                <a:cs typeface="+mj-cs"/>
              </a:rPr>
              <a:t> </a:t>
            </a:r>
            <a:r>
              <a:rPr lang="ar-EG" sz="5400" dirty="0" smtClean="0">
                <a:solidFill>
                  <a:schemeClr val="tx1"/>
                </a:solidFill>
                <a:latin typeface="+mj-lt"/>
                <a:ea typeface="+mj-ea"/>
                <a:cs typeface="+mj-cs"/>
              </a:rPr>
              <a:t>برنامج اكسيل بأنه برنامج الجداول والعمليات الرياضية والرسوم البيانية</a:t>
            </a:r>
            <a:r>
              <a:rPr lang="ar-SA" sz="5400" dirty="0" smtClean="0">
                <a:solidFill>
                  <a:schemeClr val="tx1"/>
                </a:solidFill>
                <a:latin typeface="+mj-lt"/>
                <a:ea typeface="+mj-ea"/>
                <a:cs typeface="+mj-cs"/>
              </a:rPr>
              <a:t>.</a:t>
            </a:r>
            <a:endParaRPr lang="ar-SA" sz="5400" dirty="0" smtClean="0"/>
          </a:p>
          <a:p>
            <a:r>
              <a:rPr lang="en-US" dirty="0" smtClean="0"/>
              <a:t> </a:t>
            </a:r>
            <a:endParaRPr lang="ar-SA" dirty="0" smtClean="0"/>
          </a:p>
          <a:p>
            <a:endParaRPr lang="ar-EG" dirty="0"/>
          </a:p>
        </p:txBody>
      </p:sp>
    </p:spTree>
    <p:extLst>
      <p:ext uri="{BB962C8B-B14F-4D97-AF65-F5344CB8AC3E}">
        <p14:creationId xmlns:p14="http://schemas.microsoft.com/office/powerpoint/2010/main" val="276929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153400" cy="5638800"/>
          </a:xfrm>
        </p:spPr>
        <p:txBody>
          <a:bodyPr>
            <a:noAutofit/>
          </a:bodyPr>
          <a:lstStyle/>
          <a:p>
            <a:pPr rtl="1"/>
            <a:r>
              <a:rPr lang="ar-EG" sz="3700" b="1" dirty="0" smtClean="0">
                <a:solidFill>
                  <a:srgbClr val="FF0000"/>
                </a:solidFill>
                <a:latin typeface="+mj-lt"/>
                <a:ea typeface="+mj-ea"/>
                <a:cs typeface="+mj-cs"/>
              </a:rPr>
              <a:t>2</a:t>
            </a:r>
            <a:r>
              <a:rPr lang="ar-SA" sz="3700" b="1" dirty="0" smtClean="0">
                <a:solidFill>
                  <a:srgbClr val="FF0000"/>
                </a:solidFill>
                <a:latin typeface="+mj-lt"/>
                <a:ea typeface="+mj-ea"/>
                <a:cs typeface="+mj-cs"/>
              </a:rPr>
              <a:t>- كيفية تشغيل برنامج </a:t>
            </a:r>
            <a:r>
              <a:rPr lang="ar-EG" sz="3700" b="1" dirty="0" smtClean="0">
                <a:solidFill>
                  <a:srgbClr val="FF0000"/>
                </a:solidFill>
                <a:latin typeface="+mj-lt"/>
                <a:ea typeface="+mj-ea"/>
                <a:cs typeface="+mj-cs"/>
              </a:rPr>
              <a:t>إكسيل</a:t>
            </a:r>
            <a:endParaRPr lang="ar-SA" sz="3700" b="1" dirty="0" smtClean="0">
              <a:solidFill>
                <a:srgbClr val="FF0000"/>
              </a:solidFill>
              <a:latin typeface="+mj-lt"/>
              <a:ea typeface="+mj-ea"/>
              <a:cs typeface="+mj-cs"/>
            </a:endParaRPr>
          </a:p>
          <a:p>
            <a:r>
              <a:rPr lang="ar-SA" sz="3700" dirty="0" smtClean="0">
                <a:solidFill>
                  <a:schemeClr val="tx1"/>
                </a:solidFill>
                <a:latin typeface="+mj-lt"/>
                <a:ea typeface="+mj-ea"/>
                <a:cs typeface="+mj-cs"/>
              </a:rPr>
              <a:t>يتم البدء في تشغيل برنامج </a:t>
            </a:r>
            <a:r>
              <a:rPr lang="ar-EG" sz="3700" dirty="0" smtClean="0">
                <a:solidFill>
                  <a:schemeClr val="tx1"/>
                </a:solidFill>
                <a:latin typeface="+mj-lt"/>
                <a:ea typeface="+mj-ea"/>
                <a:cs typeface="+mj-cs"/>
              </a:rPr>
              <a:t>اكسيل </a:t>
            </a:r>
            <a:r>
              <a:rPr lang="ar-SA" sz="3700" dirty="0" smtClean="0">
                <a:solidFill>
                  <a:schemeClr val="tx1"/>
                </a:solidFill>
                <a:latin typeface="+mj-lt"/>
                <a:ea typeface="+mj-ea"/>
                <a:cs typeface="+mj-cs"/>
              </a:rPr>
              <a:t>بعد طرق هي: </a:t>
            </a:r>
            <a:endParaRPr lang="ar-SA" sz="3700" dirty="0">
              <a:solidFill>
                <a:schemeClr val="tx1"/>
              </a:solidFill>
              <a:latin typeface="+mj-lt"/>
              <a:ea typeface="+mj-ea"/>
              <a:cs typeface="+mj-cs"/>
            </a:endParaRPr>
          </a:p>
          <a:p>
            <a:pPr marL="571500" indent="-571500" algn="r" rtl="1">
              <a:buFontTx/>
              <a:buChar char="-"/>
            </a:pPr>
            <a:r>
              <a:rPr lang="ar-SA" sz="3700" dirty="0" smtClean="0">
                <a:solidFill>
                  <a:schemeClr val="tx1"/>
                </a:solidFill>
                <a:latin typeface="+mj-lt"/>
                <a:ea typeface="+mj-ea"/>
                <a:cs typeface="+mj-cs"/>
              </a:rPr>
              <a:t>بالضغط المزدوج على أيقونة</a:t>
            </a:r>
            <a:r>
              <a:rPr lang="ar-EG" sz="3700" b="1" dirty="0">
                <a:solidFill>
                  <a:srgbClr val="FF0000"/>
                </a:solidFill>
              </a:rPr>
              <a:t> </a:t>
            </a:r>
            <a:r>
              <a:rPr lang="ar-EG" sz="3700" b="1" dirty="0" smtClean="0">
                <a:solidFill>
                  <a:srgbClr val="FF0000"/>
                </a:solidFill>
              </a:rPr>
              <a:t>اكسيل</a:t>
            </a:r>
            <a:r>
              <a:rPr lang="ar-SA" sz="3700" b="1" dirty="0" smtClean="0">
                <a:solidFill>
                  <a:srgbClr val="FF0000"/>
                </a:solidFill>
              </a:rPr>
              <a:t> </a:t>
            </a:r>
            <a:r>
              <a:rPr lang="ar-SA" sz="3700" dirty="0">
                <a:solidFill>
                  <a:schemeClr val="tx1"/>
                </a:solidFill>
                <a:latin typeface="+mj-lt"/>
                <a:ea typeface="+mj-ea"/>
                <a:cs typeface="+mj-cs"/>
              </a:rPr>
              <a:t>من على سطح </a:t>
            </a:r>
            <a:r>
              <a:rPr lang="ar-SA" sz="3700" dirty="0" smtClean="0">
                <a:solidFill>
                  <a:schemeClr val="tx1"/>
                </a:solidFill>
                <a:latin typeface="+mj-lt"/>
                <a:ea typeface="+mj-ea"/>
                <a:cs typeface="+mj-cs"/>
              </a:rPr>
              <a:t>المكتب باستخدام الزر الأيسر من الماوس . </a:t>
            </a:r>
          </a:p>
          <a:p>
            <a:pPr rtl="1"/>
            <a:r>
              <a:rPr lang="ar-SA" sz="3700" b="1" dirty="0" smtClean="0">
                <a:solidFill>
                  <a:schemeClr val="tx1"/>
                </a:solidFill>
                <a:latin typeface="+mj-lt"/>
                <a:ea typeface="+mj-ea"/>
                <a:cs typeface="+mj-cs"/>
              </a:rPr>
              <a:t>أو</a:t>
            </a:r>
          </a:p>
          <a:p>
            <a:pPr algn="r" rtl="1"/>
            <a:endParaRPr lang="ar-SA" sz="3700" dirty="0" smtClean="0">
              <a:solidFill>
                <a:schemeClr val="tx1"/>
              </a:solidFill>
              <a:latin typeface="+mj-lt"/>
              <a:ea typeface="+mj-ea"/>
              <a:cs typeface="+mj-cs"/>
            </a:endParaRPr>
          </a:p>
          <a:p>
            <a:pPr algn="r" rtl="1"/>
            <a:endParaRPr lang="ar-SA" sz="3700" dirty="0" smtClean="0">
              <a:solidFill>
                <a:schemeClr val="tx1"/>
              </a:solidFill>
              <a:latin typeface="+mj-lt"/>
              <a:ea typeface="+mj-ea"/>
              <a:cs typeface="+mj-cs"/>
            </a:endParaRPr>
          </a:p>
          <a:p>
            <a:pPr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712407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153400" cy="5638800"/>
          </a:xfrm>
        </p:spPr>
        <p:txBody>
          <a:bodyPr>
            <a:noAutofit/>
          </a:bodyPr>
          <a:lstStyle/>
          <a:p>
            <a:pPr marL="571500" indent="-571500" algn="r" rtl="1">
              <a:buFontTx/>
              <a:buChar char="-"/>
            </a:pPr>
            <a:r>
              <a:rPr lang="ar-SA" sz="3700" dirty="0" smtClean="0">
                <a:solidFill>
                  <a:schemeClr val="tx1"/>
                </a:solidFill>
                <a:latin typeface="+mj-lt"/>
                <a:ea typeface="+mj-ea"/>
                <a:cs typeface="+mj-cs"/>
              </a:rPr>
              <a:t>باستخدام قائمة ابدأ </a:t>
            </a:r>
            <a:r>
              <a:rPr lang="en-US" sz="3700" dirty="0" smtClean="0">
                <a:solidFill>
                  <a:schemeClr val="tx1"/>
                </a:solidFill>
                <a:latin typeface="+mj-lt"/>
                <a:ea typeface="+mj-ea"/>
                <a:cs typeface="+mj-cs"/>
              </a:rPr>
              <a:t>Start</a:t>
            </a:r>
            <a:r>
              <a:rPr lang="ar-SA" sz="37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بالنقر على قائمة</a:t>
            </a:r>
            <a:r>
              <a:rPr lang="en-US" sz="3700" dirty="0">
                <a:solidFill>
                  <a:schemeClr val="tx1"/>
                </a:solidFill>
              </a:rPr>
              <a:t> </a:t>
            </a:r>
            <a:r>
              <a:rPr lang="en-US" sz="3700" dirty="0" smtClean="0">
                <a:solidFill>
                  <a:schemeClr val="tx1"/>
                </a:solidFill>
              </a:rPr>
              <a:t>Start</a:t>
            </a:r>
            <a:r>
              <a:rPr lang="ar-SA" sz="3700" dirty="0" smtClean="0">
                <a:solidFill>
                  <a:schemeClr val="tx1"/>
                </a:solidFill>
              </a:rPr>
              <a:t>تظهر القائمة.</a:t>
            </a:r>
          </a:p>
          <a:p>
            <a:pPr marL="571500" indent="-571500" algn="r" rtl="1">
              <a:buFontTx/>
              <a:buChar char="-"/>
            </a:pPr>
            <a:r>
              <a:rPr lang="ar-SA" sz="3700" dirty="0" smtClean="0">
                <a:solidFill>
                  <a:schemeClr val="tx1"/>
                </a:solidFill>
              </a:rPr>
              <a:t>يتم تحريك مؤشر الماوس لاختيار برامج </a:t>
            </a:r>
            <a:r>
              <a:rPr lang="en-US" sz="3700" dirty="0" smtClean="0">
                <a:solidFill>
                  <a:schemeClr val="tx1"/>
                </a:solidFill>
              </a:rPr>
              <a:t>Programs</a:t>
            </a:r>
            <a:r>
              <a:rPr lang="ar-SA" sz="3700" dirty="0" smtClean="0">
                <a:solidFill>
                  <a:schemeClr val="tx1"/>
                </a:solidFill>
              </a:rPr>
              <a:t> فتظهر القائمة الفرعية بأسماء البرامج المتاحة.</a:t>
            </a:r>
          </a:p>
          <a:p>
            <a:pPr marL="571500" indent="-571500" algn="r" rtl="1">
              <a:buFontTx/>
              <a:buChar char="-"/>
            </a:pPr>
            <a:r>
              <a:rPr lang="ar-SA" sz="3700" dirty="0" smtClean="0">
                <a:solidFill>
                  <a:schemeClr val="tx1"/>
                </a:solidFill>
                <a:latin typeface="+mj-lt"/>
                <a:ea typeface="+mj-ea"/>
                <a:cs typeface="+mj-cs"/>
              </a:rPr>
              <a:t>يتم تحريك مؤشر الماوس لاختيار برنامج </a:t>
            </a:r>
            <a:r>
              <a:rPr lang="ar-EG" sz="3700" dirty="0" smtClean="0">
                <a:solidFill>
                  <a:schemeClr val="tx1"/>
                </a:solidFill>
                <a:latin typeface="+mj-lt"/>
                <a:ea typeface="+mj-ea"/>
                <a:cs typeface="+mj-cs"/>
              </a:rPr>
              <a:t>اكسيل</a:t>
            </a:r>
            <a:r>
              <a:rPr lang="ar-SA" sz="3700" dirty="0" smtClean="0">
                <a:solidFill>
                  <a:schemeClr val="tx1"/>
                </a:solidFill>
                <a:latin typeface="+mj-lt"/>
                <a:ea typeface="+mj-ea"/>
                <a:cs typeface="+mj-cs"/>
              </a:rPr>
              <a:t> </a:t>
            </a:r>
            <a:r>
              <a:rPr lang="en-US" sz="3700" dirty="0" smtClean="0">
                <a:solidFill>
                  <a:schemeClr val="tx1"/>
                </a:solidFill>
                <a:latin typeface="+mj-lt"/>
                <a:ea typeface="+mj-ea"/>
                <a:cs typeface="+mj-cs"/>
              </a:rPr>
              <a:t>Microsoft Excel</a:t>
            </a:r>
            <a:r>
              <a:rPr lang="ar-SA" sz="3700" dirty="0" smtClean="0">
                <a:solidFill>
                  <a:schemeClr val="tx1"/>
                </a:solidFill>
                <a:latin typeface="+mj-lt"/>
                <a:ea typeface="+mj-ea"/>
                <a:cs typeface="+mj-cs"/>
              </a:rPr>
              <a:t>.</a:t>
            </a:r>
          </a:p>
          <a:p>
            <a:pPr marL="571500" indent="-571500" algn="r" rtl="1">
              <a:buFontTx/>
              <a:buChar char="-"/>
            </a:pPr>
            <a:r>
              <a:rPr lang="ar-SA" sz="3700" dirty="0" smtClean="0">
                <a:solidFill>
                  <a:schemeClr val="tx1"/>
                </a:solidFill>
                <a:latin typeface="+mj-lt"/>
                <a:ea typeface="+mj-ea"/>
                <a:cs typeface="+mj-cs"/>
              </a:rPr>
              <a:t>يتم النقر على المفتاح الأيسر للماوس فيبدأ تشغيل البرنامج، فتظهر</a:t>
            </a:r>
            <a:r>
              <a:rPr lang="en-US" sz="3700" dirty="0" smtClean="0">
                <a:solidFill>
                  <a:schemeClr val="tx1"/>
                </a:solidFill>
                <a:latin typeface="+mj-lt"/>
                <a:ea typeface="+mj-ea"/>
                <a:cs typeface="+mj-cs"/>
              </a:rPr>
              <a:t> </a:t>
            </a:r>
            <a:r>
              <a:rPr lang="ar-EG" sz="3700" dirty="0" smtClean="0">
                <a:solidFill>
                  <a:schemeClr val="tx1"/>
                </a:solidFill>
                <a:latin typeface="+mj-lt"/>
                <a:ea typeface="+mj-ea"/>
                <a:cs typeface="+mj-cs"/>
              </a:rPr>
              <a:t>نافذة الاكسيل</a:t>
            </a:r>
            <a:r>
              <a:rPr lang="ar-SA" sz="3700" dirty="0" smtClean="0">
                <a:solidFill>
                  <a:schemeClr val="tx1"/>
                </a:solidFill>
                <a:latin typeface="+mj-lt"/>
                <a:ea typeface="+mj-ea"/>
                <a:cs typeface="+mj-cs"/>
              </a:rPr>
              <a:t>.</a:t>
            </a:r>
          </a:p>
          <a:p>
            <a:pPr algn="r" rtl="1"/>
            <a:endParaRPr lang="ar-SA" sz="3700" dirty="0" smtClean="0">
              <a:solidFill>
                <a:schemeClr val="tx1"/>
              </a:solidFill>
              <a:latin typeface="+mj-lt"/>
              <a:ea typeface="+mj-ea"/>
              <a:cs typeface="+mj-cs"/>
            </a:endParaRPr>
          </a:p>
          <a:p>
            <a:pPr algn="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r>
              <a:rPr lang="ar-EG" sz="3700" dirty="0" smtClean="0">
                <a:solidFill>
                  <a:schemeClr val="tx1"/>
                </a:solidFill>
                <a:latin typeface="+mj-lt"/>
                <a:ea typeface="+mj-ea"/>
                <a:cs typeface="+mj-cs"/>
              </a:rPr>
              <a:t>3</a:t>
            </a:r>
            <a:r>
              <a:rPr lang="ar-SA" sz="3700" dirty="0" smtClean="0">
                <a:solidFill>
                  <a:schemeClr val="tx1"/>
                </a:solidFill>
                <a:latin typeface="+mj-lt"/>
                <a:ea typeface="+mj-ea"/>
                <a:cs typeface="+mj-cs"/>
              </a:rPr>
              <a:t>- </a:t>
            </a:r>
            <a:r>
              <a:rPr lang="ar-SA" sz="3700" dirty="0" smtClean="0">
                <a:solidFill>
                  <a:srgbClr val="FF0000"/>
                </a:solidFill>
                <a:latin typeface="+mj-lt"/>
                <a:ea typeface="+mj-ea"/>
                <a:cs typeface="+mj-cs"/>
              </a:rPr>
              <a:t>مكونات </a:t>
            </a:r>
            <a:r>
              <a:rPr lang="ar-EG" sz="3700" dirty="0" smtClean="0">
                <a:solidFill>
                  <a:srgbClr val="FF0000"/>
                </a:solidFill>
                <a:latin typeface="+mj-lt"/>
                <a:ea typeface="+mj-ea"/>
                <a:cs typeface="+mj-cs"/>
              </a:rPr>
              <a:t>نافذة </a:t>
            </a:r>
            <a:r>
              <a:rPr lang="ar-SA" sz="3700" dirty="0" smtClean="0">
                <a:solidFill>
                  <a:srgbClr val="FF0000"/>
                </a:solidFill>
                <a:latin typeface="+mj-lt"/>
                <a:ea typeface="+mj-ea"/>
                <a:cs typeface="+mj-cs"/>
              </a:rPr>
              <a:t>برنامج </a:t>
            </a:r>
            <a:r>
              <a:rPr lang="ar-EG" sz="3700" dirty="0" smtClean="0">
                <a:solidFill>
                  <a:srgbClr val="FF0000"/>
                </a:solidFill>
                <a:latin typeface="+mj-lt"/>
                <a:ea typeface="+mj-ea"/>
                <a:cs typeface="+mj-cs"/>
              </a:rPr>
              <a:t>الاكسيل</a:t>
            </a:r>
            <a:endParaRPr lang="ar-EG" sz="3700" dirty="0">
              <a:solidFill>
                <a:srgbClr val="FF0000"/>
              </a:solidFill>
              <a:latin typeface="+mj-lt"/>
              <a:ea typeface="+mj-ea"/>
              <a:cs typeface="+mj-cs"/>
            </a:endParaRPr>
          </a:p>
          <a:p>
            <a:r>
              <a:rPr lang="ar-SA" sz="3600" dirty="0" smtClean="0">
                <a:solidFill>
                  <a:schemeClr val="tx1"/>
                </a:solidFill>
                <a:latin typeface="+mj-lt"/>
                <a:ea typeface="+mj-ea"/>
                <a:cs typeface="+mj-cs"/>
              </a:rPr>
              <a:t>تتكون </a:t>
            </a:r>
            <a:r>
              <a:rPr lang="ar-EG" sz="3600" dirty="0" smtClean="0">
                <a:solidFill>
                  <a:schemeClr val="tx1"/>
                </a:solidFill>
                <a:latin typeface="+mj-lt"/>
                <a:ea typeface="+mj-ea"/>
                <a:cs typeface="+mj-cs"/>
              </a:rPr>
              <a:t>نافذة </a:t>
            </a:r>
            <a:r>
              <a:rPr lang="ar-SA" sz="3600" dirty="0" smtClean="0">
                <a:solidFill>
                  <a:schemeClr val="tx1"/>
                </a:solidFill>
                <a:latin typeface="+mj-lt"/>
                <a:ea typeface="+mj-ea"/>
                <a:cs typeface="+mj-cs"/>
              </a:rPr>
              <a:t>برنامج </a:t>
            </a:r>
            <a:r>
              <a:rPr lang="ar-EG" sz="3600" dirty="0" smtClean="0">
                <a:solidFill>
                  <a:schemeClr val="tx1"/>
                </a:solidFill>
                <a:latin typeface="+mj-lt"/>
                <a:ea typeface="+mj-ea"/>
                <a:cs typeface="+mj-cs"/>
              </a:rPr>
              <a:t>الاكسيل </a:t>
            </a:r>
            <a:r>
              <a:rPr lang="ar-SA" sz="3600" dirty="0" smtClean="0">
                <a:solidFill>
                  <a:schemeClr val="tx1"/>
                </a:solidFill>
                <a:latin typeface="+mj-lt"/>
                <a:ea typeface="+mj-ea"/>
                <a:cs typeface="+mj-cs"/>
              </a:rPr>
              <a:t>من المكونات التالية:</a:t>
            </a:r>
          </a:p>
          <a:p>
            <a:pPr marL="742950" indent="-742950" rtl="1">
              <a:buAutoNum type="arabic1Minus"/>
            </a:pPr>
            <a:r>
              <a:rPr lang="ar-SA" sz="3700" dirty="0" smtClean="0">
                <a:solidFill>
                  <a:schemeClr val="accent6">
                    <a:lumMod val="75000"/>
                  </a:schemeClr>
                </a:solidFill>
                <a:latin typeface="+mj-lt"/>
                <a:ea typeface="+mj-ea"/>
                <a:cs typeface="+mj-cs"/>
              </a:rPr>
              <a:t>شريط العنوان</a:t>
            </a:r>
            <a:r>
              <a:rPr lang="ar-SA" sz="3700" dirty="0" smtClean="0">
                <a:solidFill>
                  <a:schemeClr val="tx1"/>
                </a:solidFill>
                <a:latin typeface="+mj-lt"/>
                <a:ea typeface="+mj-ea"/>
                <a:cs typeface="+mj-cs"/>
              </a:rPr>
              <a:t>: ويحوي اسم البرنامج </a:t>
            </a:r>
            <a:r>
              <a:rPr lang="en-US" sz="3700" dirty="0" smtClean="0">
                <a:solidFill>
                  <a:schemeClr val="tx1"/>
                </a:solidFill>
                <a:latin typeface="+mj-lt"/>
                <a:ea typeface="+mj-ea"/>
                <a:cs typeface="+mj-cs"/>
              </a:rPr>
              <a:t>Microsoft </a:t>
            </a:r>
            <a:r>
              <a:rPr lang="en-US" sz="3700" dirty="0">
                <a:solidFill>
                  <a:schemeClr val="tx1"/>
                </a:solidFill>
              </a:rPr>
              <a:t>Excel </a:t>
            </a:r>
            <a:r>
              <a:rPr lang="ar-EG" sz="3700" dirty="0" smtClean="0">
                <a:solidFill>
                  <a:schemeClr val="tx1"/>
                </a:solidFill>
              </a:rPr>
              <a:t> </a:t>
            </a:r>
            <a:r>
              <a:rPr lang="ar-SA" sz="3700" dirty="0" smtClean="0">
                <a:solidFill>
                  <a:schemeClr val="tx1"/>
                </a:solidFill>
                <a:latin typeface="+mj-lt"/>
                <a:ea typeface="+mj-ea"/>
                <a:cs typeface="+mj-cs"/>
              </a:rPr>
              <a:t>واسم </a:t>
            </a:r>
            <a:r>
              <a:rPr lang="ar-EG" sz="3700" dirty="0" smtClean="0">
                <a:solidFill>
                  <a:schemeClr val="tx1"/>
                </a:solidFill>
                <a:latin typeface="+mj-lt"/>
                <a:ea typeface="+mj-ea"/>
                <a:cs typeface="+mj-cs"/>
              </a:rPr>
              <a:t>الملف </a:t>
            </a:r>
            <a:r>
              <a:rPr lang="ar-SA" sz="3700" dirty="0" smtClean="0">
                <a:solidFill>
                  <a:schemeClr val="tx1"/>
                </a:solidFill>
                <a:latin typeface="+mj-lt"/>
                <a:ea typeface="+mj-ea"/>
                <a:cs typeface="+mj-cs"/>
              </a:rPr>
              <a:t>وال</a:t>
            </a:r>
            <a:r>
              <a:rPr lang="ar-EG" sz="3700" dirty="0" smtClean="0">
                <a:solidFill>
                  <a:schemeClr val="tx1"/>
                </a:solidFill>
                <a:latin typeface="+mj-lt"/>
                <a:ea typeface="+mj-ea"/>
                <a:cs typeface="+mj-cs"/>
              </a:rPr>
              <a:t>ذ</a:t>
            </a:r>
            <a:r>
              <a:rPr lang="ar-SA" sz="3700" dirty="0" smtClean="0">
                <a:solidFill>
                  <a:schemeClr val="tx1"/>
                </a:solidFill>
                <a:latin typeface="+mj-lt"/>
                <a:ea typeface="+mj-ea"/>
                <a:cs typeface="+mj-cs"/>
              </a:rPr>
              <a:t>ي يتم تغييره من قبل المستخدم، بالإضافة إلى أزار التصغير والتكبير والاغلاق.</a:t>
            </a:r>
          </a:p>
        </p:txBody>
      </p:sp>
    </p:spTree>
    <p:extLst>
      <p:ext uri="{BB962C8B-B14F-4D97-AF65-F5344CB8AC3E}">
        <p14:creationId xmlns:p14="http://schemas.microsoft.com/office/powerpoint/2010/main" val="2281610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rtl="1"/>
            <a:r>
              <a:rPr lang="ar-SA" sz="3700" dirty="0" smtClean="0">
                <a:solidFill>
                  <a:schemeClr val="accent6">
                    <a:lumMod val="75000"/>
                  </a:schemeClr>
                </a:solidFill>
                <a:latin typeface="+mj-lt"/>
                <a:ea typeface="+mj-ea"/>
                <a:cs typeface="+mj-cs"/>
              </a:rPr>
              <a:t>ب- شريط القوائم</a:t>
            </a:r>
            <a:r>
              <a:rPr lang="ar-SA" sz="3700" dirty="0" smtClean="0">
                <a:solidFill>
                  <a:schemeClr val="tx1"/>
                </a:solidFill>
                <a:latin typeface="+mj-lt"/>
                <a:ea typeface="+mj-ea"/>
                <a:cs typeface="+mj-cs"/>
              </a:rPr>
              <a:t>: ويشمل أسماء قوائم البرنامج وكل قائمة تشمل على أوامر واختيارات متنوعة، وقد تتضمن القوائم مجموعة من القوائم الفرعية الأخرى تنتج عن اختيار أحد هذه القوائم، ويحتوى برنامج </a:t>
            </a:r>
            <a:r>
              <a:rPr lang="ar-EG" sz="3700" dirty="0" smtClean="0">
                <a:solidFill>
                  <a:schemeClr val="tx1"/>
                </a:solidFill>
                <a:latin typeface="+mj-lt"/>
                <a:ea typeface="+mj-ea"/>
                <a:cs typeface="+mj-cs"/>
              </a:rPr>
              <a:t>الاكسيل </a:t>
            </a:r>
            <a:r>
              <a:rPr lang="ar-SA" sz="3700" dirty="0" smtClean="0">
                <a:solidFill>
                  <a:schemeClr val="tx1"/>
                </a:solidFill>
                <a:latin typeface="+mj-lt"/>
                <a:ea typeface="+mj-ea"/>
                <a:cs typeface="+mj-cs"/>
              </a:rPr>
              <a:t>على </a:t>
            </a:r>
            <a:r>
              <a:rPr lang="ar-EG" sz="3700" dirty="0" smtClean="0">
                <a:solidFill>
                  <a:schemeClr val="tx1"/>
                </a:solidFill>
                <a:latin typeface="+mj-lt"/>
                <a:ea typeface="+mj-ea"/>
                <a:cs typeface="+mj-cs"/>
              </a:rPr>
              <a:t>عدة </a:t>
            </a:r>
            <a:r>
              <a:rPr lang="ar-SA" sz="3700" dirty="0" smtClean="0">
                <a:solidFill>
                  <a:schemeClr val="tx1"/>
                </a:solidFill>
                <a:latin typeface="+mj-lt"/>
                <a:ea typeface="+mj-ea"/>
                <a:cs typeface="+mj-cs"/>
              </a:rPr>
              <a:t>قوائم هي: ملف، تحرير، عرض، إدارج، تنسيق، أدوات، </a:t>
            </a:r>
            <a:r>
              <a:rPr lang="ar-EG" sz="3700" dirty="0" smtClean="0">
                <a:solidFill>
                  <a:schemeClr val="tx1"/>
                </a:solidFill>
                <a:latin typeface="+mj-lt"/>
                <a:ea typeface="+mj-ea"/>
                <a:cs typeface="+mj-cs"/>
              </a:rPr>
              <a:t>بيانات</a:t>
            </a:r>
            <a:r>
              <a:rPr lang="ar-SA" sz="3700" dirty="0" smtClean="0">
                <a:solidFill>
                  <a:schemeClr val="tx1"/>
                </a:solidFill>
                <a:latin typeface="+mj-lt"/>
                <a:ea typeface="+mj-ea"/>
                <a:cs typeface="+mj-cs"/>
              </a:rPr>
              <a:t>، إطار، تعليمات.</a:t>
            </a:r>
          </a:p>
        </p:txBody>
      </p:sp>
    </p:spTree>
    <p:extLst>
      <p:ext uri="{BB962C8B-B14F-4D97-AF65-F5344CB8AC3E}">
        <p14:creationId xmlns:p14="http://schemas.microsoft.com/office/powerpoint/2010/main" val="228161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09600"/>
            <a:ext cx="8610600" cy="6019800"/>
          </a:xfrm>
        </p:spPr>
        <p:txBody>
          <a:bodyPr>
            <a:noAutofit/>
          </a:bodyPr>
          <a:lstStyle/>
          <a:p>
            <a:pPr rtl="1"/>
            <a:r>
              <a:rPr lang="ar-SA" sz="3700" dirty="0" smtClean="0">
                <a:solidFill>
                  <a:schemeClr val="accent6">
                    <a:lumMod val="75000"/>
                  </a:schemeClr>
                </a:solidFill>
                <a:latin typeface="+mj-lt"/>
                <a:ea typeface="+mj-ea"/>
                <a:cs typeface="+mj-cs"/>
              </a:rPr>
              <a:t>ج- </a:t>
            </a:r>
            <a:r>
              <a:rPr lang="ar-EG" sz="3700" dirty="0" smtClean="0">
                <a:solidFill>
                  <a:schemeClr val="accent6">
                    <a:lumMod val="75000"/>
                  </a:schemeClr>
                </a:solidFill>
                <a:latin typeface="+mj-lt"/>
                <a:ea typeface="+mj-ea"/>
                <a:cs typeface="+mj-cs"/>
              </a:rPr>
              <a:t>شريط الأدوات القياسي</a:t>
            </a:r>
            <a:r>
              <a:rPr lang="ar-SA" sz="3700" dirty="0" smtClean="0">
                <a:solidFill>
                  <a:schemeClr val="tx1"/>
                </a:solidFill>
                <a:latin typeface="+mj-lt"/>
                <a:ea typeface="+mj-ea"/>
                <a:cs typeface="+mj-cs"/>
              </a:rPr>
              <a:t>:</a:t>
            </a:r>
            <a:endParaRPr lang="ar-EG" sz="3700" dirty="0" smtClean="0">
              <a:solidFill>
                <a:schemeClr val="tx1"/>
              </a:solidFill>
              <a:latin typeface="+mj-lt"/>
              <a:ea typeface="+mj-ea"/>
              <a:cs typeface="+mj-cs"/>
            </a:endParaRPr>
          </a:p>
          <a:p>
            <a:pPr rtl="1"/>
            <a:r>
              <a:rPr lang="ar-SA" sz="3700" dirty="0" smtClean="0">
                <a:solidFill>
                  <a:schemeClr val="tx1"/>
                </a:solidFill>
                <a:latin typeface="+mj-lt"/>
                <a:ea typeface="+mj-ea"/>
                <a:cs typeface="+mj-cs"/>
              </a:rPr>
              <a:t> </a:t>
            </a:r>
            <a:r>
              <a:rPr lang="ar-SA" sz="4400" dirty="0" smtClean="0">
                <a:solidFill>
                  <a:schemeClr val="tx1"/>
                </a:solidFill>
                <a:latin typeface="+mj-lt"/>
                <a:ea typeface="+mj-ea"/>
                <a:cs typeface="+mj-cs"/>
              </a:rPr>
              <a:t>ويح</a:t>
            </a:r>
            <a:r>
              <a:rPr lang="ar-EG" sz="4400" dirty="0" smtClean="0">
                <a:solidFill>
                  <a:schemeClr val="tx1"/>
                </a:solidFill>
                <a:latin typeface="+mj-lt"/>
                <a:ea typeface="+mj-ea"/>
                <a:cs typeface="+mj-cs"/>
              </a:rPr>
              <a:t>ت</a:t>
            </a:r>
            <a:r>
              <a:rPr lang="ar-SA" sz="4400" dirty="0" smtClean="0">
                <a:solidFill>
                  <a:schemeClr val="tx1"/>
                </a:solidFill>
                <a:latin typeface="+mj-lt"/>
                <a:ea typeface="+mj-ea"/>
                <a:cs typeface="+mj-cs"/>
              </a:rPr>
              <a:t>وى</a:t>
            </a:r>
            <a:r>
              <a:rPr lang="ar-EG" sz="4400" dirty="0" smtClean="0">
                <a:solidFill>
                  <a:schemeClr val="tx1"/>
                </a:solidFill>
                <a:latin typeface="+mj-lt"/>
                <a:ea typeface="+mj-ea"/>
                <a:cs typeface="+mj-cs"/>
              </a:rPr>
              <a:t> على عدة</a:t>
            </a:r>
            <a:r>
              <a:rPr lang="ar-SA" sz="4400" dirty="0" smtClean="0">
                <a:solidFill>
                  <a:schemeClr val="tx1"/>
                </a:solidFill>
                <a:latin typeface="+mj-lt"/>
                <a:ea typeface="+mj-ea"/>
                <a:cs typeface="+mj-cs"/>
              </a:rPr>
              <a:t> </a:t>
            </a:r>
            <a:r>
              <a:rPr lang="ar-EG" sz="4400" dirty="0" smtClean="0">
                <a:solidFill>
                  <a:schemeClr val="tx1"/>
                </a:solidFill>
                <a:latin typeface="+mj-lt"/>
                <a:ea typeface="+mj-ea"/>
                <a:cs typeface="+mj-cs"/>
              </a:rPr>
              <a:t>أ</a:t>
            </a:r>
            <a:r>
              <a:rPr lang="ar-SA" sz="4400" dirty="0" smtClean="0">
                <a:solidFill>
                  <a:schemeClr val="tx1"/>
                </a:solidFill>
                <a:latin typeface="+mj-lt"/>
                <a:ea typeface="+mj-ea"/>
                <a:cs typeface="+mj-cs"/>
              </a:rPr>
              <a:t>وامر </a:t>
            </a:r>
            <a:r>
              <a:rPr lang="ar-EG" sz="4400" dirty="0" smtClean="0">
                <a:solidFill>
                  <a:schemeClr val="tx1"/>
                </a:solidFill>
                <a:latin typeface="+mj-lt"/>
                <a:ea typeface="+mj-ea"/>
                <a:cs typeface="+mj-cs"/>
              </a:rPr>
              <a:t>متكررة الاستخدام أهمها: جديد، فتح، حفظ، طباعة، معاينة قبل الطباعة، تدقيق إملائي وتدقيق نحوي، قص، نسخ، لصق، ودالة إيجاد المجموع</a:t>
            </a:r>
            <a:r>
              <a:rPr lang="ar-SA" sz="4400" dirty="0" smtClean="0">
                <a:solidFill>
                  <a:schemeClr val="tx1"/>
                </a:solidFill>
                <a:latin typeface="+mj-lt"/>
                <a:ea typeface="+mj-ea"/>
                <a:cs typeface="+mj-cs"/>
              </a:rPr>
              <a:t>.</a:t>
            </a:r>
          </a:p>
        </p:txBody>
      </p:sp>
    </p:spTree>
    <p:extLst>
      <p:ext uri="{BB962C8B-B14F-4D97-AF65-F5344CB8AC3E}">
        <p14:creationId xmlns:p14="http://schemas.microsoft.com/office/powerpoint/2010/main" val="228161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rtl="1"/>
            <a:r>
              <a:rPr lang="ar-EG" sz="3700" dirty="0" smtClean="0">
                <a:solidFill>
                  <a:srgbClr val="FF0000"/>
                </a:solidFill>
              </a:rPr>
              <a:t>4- مزايا واستخدامات </a:t>
            </a:r>
            <a:r>
              <a:rPr lang="ar-SA" sz="3700" dirty="0" smtClean="0">
                <a:solidFill>
                  <a:srgbClr val="FF0000"/>
                </a:solidFill>
              </a:rPr>
              <a:t>برنامج </a:t>
            </a:r>
            <a:r>
              <a:rPr lang="ar-EG" sz="3700" dirty="0" smtClean="0">
                <a:solidFill>
                  <a:srgbClr val="FF0000"/>
                </a:solidFill>
              </a:rPr>
              <a:t>الاكسيل:</a:t>
            </a:r>
          </a:p>
          <a:p>
            <a:pPr rtl="1"/>
            <a:r>
              <a:rPr lang="ar-EG" sz="3700" dirty="0" smtClean="0">
                <a:solidFill>
                  <a:schemeClr val="tx1"/>
                </a:solidFill>
              </a:rPr>
              <a:t>يتميز برنامج الاكسيل بعدة ممزات واستخدامات هي:</a:t>
            </a:r>
          </a:p>
          <a:p>
            <a:pPr marL="742950" indent="-742950" rtl="1">
              <a:buFont typeface="Wingdings" pitchFamily="2" charset="2"/>
              <a:buChar char="ü"/>
            </a:pPr>
            <a:r>
              <a:rPr lang="ar-EG" sz="3700" dirty="0" smtClean="0">
                <a:solidFill>
                  <a:srgbClr val="002060"/>
                </a:solidFill>
                <a:latin typeface="+mj-lt"/>
                <a:ea typeface="+mj-ea"/>
                <a:cs typeface="+mj-cs"/>
              </a:rPr>
              <a:t>التخطيطات </a:t>
            </a:r>
            <a:r>
              <a:rPr lang="ar-EG" sz="3700" dirty="0" smtClean="0">
                <a:solidFill>
                  <a:srgbClr val="002060"/>
                </a:solidFill>
                <a:latin typeface="+mj-lt"/>
                <a:ea typeface="+mj-ea"/>
                <a:cs typeface="+mj-cs"/>
              </a:rPr>
              <a:t>البيانية.</a:t>
            </a:r>
          </a:p>
          <a:p>
            <a:pPr marL="742950" indent="-742950" rtl="1">
              <a:buFont typeface="Wingdings" pitchFamily="2" charset="2"/>
              <a:buChar char="ü"/>
            </a:pPr>
            <a:r>
              <a:rPr lang="ar-EG" sz="3700" dirty="0">
                <a:solidFill>
                  <a:srgbClr val="002060"/>
                </a:solidFill>
              </a:rPr>
              <a:t>الصيغ الحسابية </a:t>
            </a:r>
            <a:r>
              <a:rPr lang="ar-EG" sz="3700" dirty="0" smtClean="0">
                <a:solidFill>
                  <a:srgbClr val="002060"/>
                </a:solidFill>
              </a:rPr>
              <a:t>والمنطقية.</a:t>
            </a:r>
          </a:p>
          <a:p>
            <a:pPr marL="742950" indent="-742950" rtl="1">
              <a:buFont typeface="Wingdings" pitchFamily="2" charset="2"/>
              <a:buChar char="ü"/>
            </a:pPr>
            <a:r>
              <a:rPr lang="ar-EG" sz="3700" dirty="0">
                <a:solidFill>
                  <a:srgbClr val="002060"/>
                </a:solidFill>
              </a:rPr>
              <a:t>الجمع </a:t>
            </a:r>
            <a:r>
              <a:rPr lang="ar-EG" sz="3700" dirty="0" smtClean="0">
                <a:solidFill>
                  <a:srgbClr val="002060"/>
                </a:solidFill>
              </a:rPr>
              <a:t>التلقائي.</a:t>
            </a:r>
          </a:p>
          <a:p>
            <a:pPr marL="742950" indent="-742950" rtl="1">
              <a:buFont typeface="Wingdings" pitchFamily="2" charset="2"/>
              <a:buChar char="ü"/>
            </a:pPr>
            <a:r>
              <a:rPr lang="ar-EG" sz="4000" dirty="0">
                <a:solidFill>
                  <a:srgbClr val="002060"/>
                </a:solidFill>
              </a:rPr>
              <a:t>الدوال شائعة الاستخدام</a:t>
            </a:r>
            <a:endParaRPr lang="ar-EG" sz="3700" dirty="0" smtClean="0">
              <a:solidFill>
                <a:srgbClr val="002060"/>
              </a:solidFill>
              <a:latin typeface="+mj-lt"/>
              <a:ea typeface="+mj-ea"/>
              <a:cs typeface="+mj-cs"/>
            </a:endParaRPr>
          </a:p>
          <a:p>
            <a:pPr rtl="1"/>
            <a:r>
              <a:rPr lang="ar-EG" sz="3700" b="1" dirty="0" smtClean="0">
                <a:solidFill>
                  <a:schemeClr val="tx1"/>
                </a:solidFill>
                <a:latin typeface="+mj-lt"/>
                <a:ea typeface="+mj-ea"/>
                <a:cs typeface="+mj-cs"/>
              </a:rPr>
              <a:t>وفيما يلي توضيحا لها</a:t>
            </a:r>
            <a:endParaRPr lang="ar-SA" sz="3700" b="1" dirty="0" smtClean="0">
              <a:solidFill>
                <a:schemeClr val="tx1"/>
              </a:solidFill>
              <a:latin typeface="+mj-lt"/>
              <a:ea typeface="+mj-ea"/>
              <a:cs typeface="+mj-cs"/>
            </a:endParaRPr>
          </a:p>
        </p:txBody>
      </p:sp>
    </p:spTree>
    <p:extLst>
      <p:ext uri="{BB962C8B-B14F-4D97-AF65-F5344CB8AC3E}">
        <p14:creationId xmlns:p14="http://schemas.microsoft.com/office/powerpoint/2010/main" val="2317892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610600" cy="6019800"/>
          </a:xfrm>
        </p:spPr>
        <p:txBody>
          <a:bodyPr>
            <a:noAutofit/>
          </a:bodyPr>
          <a:lstStyle/>
          <a:p>
            <a:pPr marL="742950" indent="-742950" rtl="1">
              <a:buFont typeface="Wingdings" pitchFamily="2" charset="2"/>
              <a:buChar char="ü"/>
            </a:pPr>
            <a:r>
              <a:rPr lang="ar-EG" sz="3700" u="sng" dirty="0" smtClean="0">
                <a:solidFill>
                  <a:schemeClr val="tx2">
                    <a:lumMod val="60000"/>
                    <a:lumOff val="40000"/>
                  </a:schemeClr>
                </a:solidFill>
                <a:latin typeface="+mj-lt"/>
                <a:ea typeface="+mj-ea"/>
                <a:cs typeface="+mj-cs"/>
              </a:rPr>
              <a:t>التخطيطات </a:t>
            </a:r>
            <a:r>
              <a:rPr lang="ar-EG" sz="3700" u="sng" dirty="0" smtClean="0">
                <a:solidFill>
                  <a:schemeClr val="tx2">
                    <a:lumMod val="60000"/>
                    <a:lumOff val="40000"/>
                  </a:schemeClr>
                </a:solidFill>
                <a:latin typeface="+mj-lt"/>
                <a:ea typeface="+mj-ea"/>
                <a:cs typeface="+mj-cs"/>
              </a:rPr>
              <a:t>البيانية:</a:t>
            </a:r>
          </a:p>
          <a:p>
            <a:pPr algn="just" rtl="1"/>
            <a:r>
              <a:rPr lang="ar-EG" sz="3700" dirty="0" smtClean="0">
                <a:solidFill>
                  <a:schemeClr val="tx1"/>
                </a:solidFill>
                <a:latin typeface="+mj-lt"/>
                <a:ea typeface="+mj-ea"/>
                <a:cs typeface="+mj-cs"/>
              </a:rPr>
              <a:t>يقصد بالتخطيط البياني عرض رسم بياني (على شكل أعمدة أو قطاعات دائرية </a:t>
            </a:r>
            <a:r>
              <a:rPr lang="ar-EG" sz="3700" dirty="0" smtClean="0">
                <a:solidFill>
                  <a:schemeClr val="tx1"/>
                </a:solidFill>
                <a:latin typeface="+mj-lt"/>
                <a:ea typeface="+mj-ea"/>
                <a:cs typeface="+mj-cs"/>
              </a:rPr>
              <a:t>أو </a:t>
            </a:r>
            <a:r>
              <a:rPr lang="ar-EG" sz="3700" dirty="0" smtClean="0">
                <a:solidFill>
                  <a:schemeClr val="tx1"/>
                </a:solidFill>
                <a:latin typeface="+mj-lt"/>
                <a:ea typeface="+mj-ea"/>
                <a:cs typeface="+mj-cs"/>
              </a:rPr>
              <a:t>خطوط) لمجموعة من البيانات التي تم ادخالها بورقة العمل للتعبير عن هذه البيانات بطريقة بيانية، مما يؤدي إلى ظهور هذه البيانات في ورقة العمل بطريقة أكثر وضوحا وأسهل للقراءة، وكذلك تساعد التخطيطات في تقييم البيانات واجراء المقارنات بينها في مختلف أوراق العمل.</a:t>
            </a:r>
            <a:endParaRPr lang="ar-SA" sz="3700" dirty="0" smtClean="0">
              <a:solidFill>
                <a:schemeClr val="tx1"/>
              </a:solidFill>
              <a:latin typeface="+mj-lt"/>
              <a:ea typeface="+mj-ea"/>
              <a:cs typeface="+mj-cs"/>
            </a:endParaRPr>
          </a:p>
        </p:txBody>
      </p:sp>
    </p:spTree>
    <p:extLst>
      <p:ext uri="{BB962C8B-B14F-4D97-AF65-F5344CB8AC3E}">
        <p14:creationId xmlns:p14="http://schemas.microsoft.com/office/powerpoint/2010/main" val="2281610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634</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33</cp:revision>
  <dcterms:created xsi:type="dcterms:W3CDTF">2006-08-16T00:00:00Z</dcterms:created>
  <dcterms:modified xsi:type="dcterms:W3CDTF">2020-03-29T09:33:23Z</dcterms:modified>
</cp:coreProperties>
</file>